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7" r:id="rId2"/>
    <p:sldId id="469" r:id="rId3"/>
    <p:sldId id="510" r:id="rId4"/>
    <p:sldId id="511" r:id="rId5"/>
    <p:sldId id="501" r:id="rId6"/>
    <p:sldId id="483" r:id="rId7"/>
    <p:sldId id="514" r:id="rId8"/>
    <p:sldId id="490" r:id="rId9"/>
    <p:sldId id="507" r:id="rId10"/>
    <p:sldId id="515" r:id="rId11"/>
    <p:sldId id="512" r:id="rId12"/>
  </p:sldIdLst>
  <p:sldSz cx="9144000" cy="6858000" type="screen4x3"/>
  <p:notesSz cx="6827838" cy="9144000"/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CCFF"/>
    <a:srgbClr val="FFFFCC"/>
    <a:srgbClr val="FF6600"/>
    <a:srgbClr val="FF3300"/>
    <a:srgbClr val="0000FF"/>
    <a:srgbClr val="FF99FF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17" autoAdjust="0"/>
  </p:normalViewPr>
  <p:slideViewPr>
    <p:cSldViewPr>
      <p:cViewPr varScale="1">
        <p:scale>
          <a:sx n="46" d="100"/>
          <a:sy n="46" d="100"/>
        </p:scale>
        <p:origin x="-96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91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06" tIns="43653" rIns="87306" bIns="43653" numCol="1" anchor="t" anchorCtr="0" compatLnSpc="1">
            <a:prstTxWarp prst="textNoShape">
              <a:avLst/>
            </a:prstTxWarp>
          </a:bodyPr>
          <a:lstStyle>
            <a:lvl1pPr defTabSz="872278">
              <a:lnSpc>
                <a:spcPct val="100000"/>
              </a:lnSpc>
              <a:spcBef>
                <a:spcPct val="0"/>
              </a:spcBef>
              <a:buFontTx/>
              <a:buNone/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7150" y="0"/>
            <a:ext cx="29591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06" tIns="43653" rIns="87306" bIns="43653" numCol="1" anchor="t" anchorCtr="0" compatLnSpc="1">
            <a:prstTxWarp prst="textNoShape">
              <a:avLst/>
            </a:prstTxWarp>
          </a:bodyPr>
          <a:lstStyle>
            <a:lvl1pPr algn="r" defTabSz="872278">
              <a:lnSpc>
                <a:spcPct val="100000"/>
              </a:lnSpc>
              <a:spcBef>
                <a:spcPct val="0"/>
              </a:spcBef>
              <a:buFontTx/>
              <a:buNone/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3625"/>
            <a:ext cx="29591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06" tIns="43653" rIns="87306" bIns="43653" numCol="1" anchor="b" anchorCtr="0" compatLnSpc="1">
            <a:prstTxWarp prst="textNoShape">
              <a:avLst/>
            </a:prstTxWarp>
          </a:bodyPr>
          <a:lstStyle>
            <a:lvl1pPr defTabSz="872278">
              <a:lnSpc>
                <a:spcPct val="100000"/>
              </a:lnSpc>
              <a:spcBef>
                <a:spcPct val="0"/>
              </a:spcBef>
              <a:buFontTx/>
              <a:buNone/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7150" y="8683625"/>
            <a:ext cx="29591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06" tIns="43653" rIns="87306" bIns="43653" numCol="1" anchor="b" anchorCtr="0" compatLnSpc="1">
            <a:prstTxWarp prst="textNoShape">
              <a:avLst/>
            </a:prstTxWarp>
          </a:bodyPr>
          <a:lstStyle>
            <a:lvl1pPr algn="r" defTabSz="872278">
              <a:lnSpc>
                <a:spcPct val="100000"/>
              </a:lnSpc>
              <a:spcBef>
                <a:spcPct val="0"/>
              </a:spcBef>
              <a:buFontTx/>
              <a:buNone/>
              <a:defRPr sz="1100"/>
            </a:lvl1pPr>
          </a:lstStyle>
          <a:p>
            <a:pPr>
              <a:defRPr/>
            </a:pPr>
            <a:fld id="{67387087-5CF5-4ADE-8F78-0DCA8698B2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91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06" tIns="43653" rIns="87306" bIns="43653" numCol="1" anchor="t" anchorCtr="0" compatLnSpc="1">
            <a:prstTxWarp prst="textNoShape">
              <a:avLst/>
            </a:prstTxWarp>
          </a:bodyPr>
          <a:lstStyle>
            <a:lvl1pPr defTabSz="872278">
              <a:lnSpc>
                <a:spcPct val="100000"/>
              </a:lnSpc>
              <a:spcBef>
                <a:spcPct val="0"/>
              </a:spcBef>
              <a:buFontTx/>
              <a:buNone/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7150" y="0"/>
            <a:ext cx="29591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06" tIns="43653" rIns="87306" bIns="43653" numCol="1" anchor="t" anchorCtr="0" compatLnSpc="1">
            <a:prstTxWarp prst="textNoShape">
              <a:avLst/>
            </a:prstTxWarp>
          </a:bodyPr>
          <a:lstStyle>
            <a:lvl1pPr algn="r" defTabSz="872278">
              <a:lnSpc>
                <a:spcPct val="100000"/>
              </a:lnSpc>
              <a:spcBef>
                <a:spcPct val="0"/>
              </a:spcBef>
              <a:buFontTx/>
              <a:buNone/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0300" y="685800"/>
            <a:ext cx="4568825" cy="34274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625" y="4343400"/>
            <a:ext cx="546258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06" tIns="43653" rIns="87306" bIns="436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3625"/>
            <a:ext cx="29591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06" tIns="43653" rIns="87306" bIns="43653" numCol="1" anchor="b" anchorCtr="0" compatLnSpc="1">
            <a:prstTxWarp prst="textNoShape">
              <a:avLst/>
            </a:prstTxWarp>
          </a:bodyPr>
          <a:lstStyle>
            <a:lvl1pPr defTabSz="872278">
              <a:lnSpc>
                <a:spcPct val="100000"/>
              </a:lnSpc>
              <a:spcBef>
                <a:spcPct val="0"/>
              </a:spcBef>
              <a:buFontTx/>
              <a:buNone/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7150" y="8683625"/>
            <a:ext cx="29591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06" tIns="43653" rIns="87306" bIns="43653" numCol="1" anchor="b" anchorCtr="0" compatLnSpc="1">
            <a:prstTxWarp prst="textNoShape">
              <a:avLst/>
            </a:prstTxWarp>
          </a:bodyPr>
          <a:lstStyle>
            <a:lvl1pPr algn="r" defTabSz="872278">
              <a:lnSpc>
                <a:spcPct val="100000"/>
              </a:lnSpc>
              <a:spcBef>
                <a:spcPct val="0"/>
              </a:spcBef>
              <a:buFontTx/>
              <a:buNone/>
              <a:defRPr sz="1100"/>
            </a:lvl1pPr>
          </a:lstStyle>
          <a:p>
            <a:pPr>
              <a:defRPr/>
            </a:pPr>
            <a:fld id="{8D397A76-D1AE-464A-BF9C-2B266D56DD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1538"/>
            <a:fld id="{DEFF8A0A-1EB6-4550-9EE4-A433173C314A}" type="slidenum">
              <a:rPr lang="en-US" smtClean="0"/>
              <a:pPr defTabSz="871538"/>
              <a:t>1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867150" y="8683625"/>
            <a:ext cx="29591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306" tIns="43653" rIns="87306" bIns="43653" anchor="b"/>
          <a:lstStyle/>
          <a:p>
            <a:pPr algn="r" defTabSz="871538">
              <a:lnSpc>
                <a:spcPct val="100000"/>
              </a:lnSpc>
              <a:spcBef>
                <a:spcPct val="0"/>
              </a:spcBef>
              <a:buFontTx/>
              <a:buNone/>
            </a:pPr>
            <a:fld id="{8E70A147-E127-45B4-8314-1B7E35D9AF21}" type="slidenum">
              <a:rPr lang="en-US" sz="1100"/>
              <a:pPr algn="r" defTabSz="871538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10</a:t>
            </a:fld>
            <a:endParaRPr lang="en-US" sz="11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new evidence is like new market advantage of current competitor</a:t>
            </a:r>
          </a:p>
          <a:p>
            <a:pPr eaLnBrk="1" hangingPunct="1"/>
            <a:r>
              <a:rPr lang="en-GB" smtClean="0"/>
              <a:t>issuance of injunction is like decision by important customer to buy from competitor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67150" y="8683625"/>
            <a:ext cx="29591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306" tIns="43653" rIns="87306" bIns="43653" anchor="b"/>
          <a:lstStyle/>
          <a:p>
            <a:pPr algn="r" defTabSz="871538">
              <a:lnSpc>
                <a:spcPct val="100000"/>
              </a:lnSpc>
              <a:spcBef>
                <a:spcPct val="0"/>
              </a:spcBef>
              <a:buFontTx/>
              <a:buNone/>
            </a:pPr>
            <a:fld id="{77862C06-0AAB-4E6F-9A50-DEA73E392979}" type="slidenum">
              <a:rPr lang="en-US" sz="1100"/>
              <a:pPr algn="r" defTabSz="871538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11</a:t>
            </a:fld>
            <a:endParaRPr lang="en-US" sz="11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new evidence is like new market advantage of current competitor</a:t>
            </a:r>
          </a:p>
          <a:p>
            <a:pPr eaLnBrk="1" hangingPunct="1"/>
            <a:r>
              <a:rPr lang="en-GB" smtClean="0"/>
              <a:t>issuance of injunction is like decision by important customer to buy from competitor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1538"/>
            <a:fld id="{F3EC536B-4F38-403B-B22A-F374D0FA0BE1}" type="slidenum">
              <a:rPr lang="en-US" smtClean="0"/>
              <a:pPr defTabSz="871538"/>
              <a:t>2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67150" y="8683625"/>
            <a:ext cx="29591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306" tIns="43653" rIns="87306" bIns="43653" anchor="b"/>
          <a:lstStyle/>
          <a:p>
            <a:pPr algn="r" defTabSz="871538">
              <a:lnSpc>
                <a:spcPct val="100000"/>
              </a:lnSpc>
              <a:spcBef>
                <a:spcPct val="0"/>
              </a:spcBef>
              <a:buFontTx/>
              <a:buNone/>
            </a:pPr>
            <a:fld id="{621739FC-DF53-45D0-B224-1B0D2A3369E3}" type="slidenum">
              <a:rPr lang="en-US" sz="1100"/>
              <a:pPr algn="r" defTabSz="871538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</a:t>
            </a:fld>
            <a:endParaRPr lang="en-US" sz="11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sure, presumption of validity</a:t>
            </a:r>
          </a:p>
          <a:p>
            <a:pPr eaLnBrk="1" hangingPunct="1"/>
            <a:r>
              <a:rPr lang="en-GB" smtClean="0"/>
              <a:t>	but it’s a rebuttable presumption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67150" y="8683625"/>
            <a:ext cx="29591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306" tIns="43653" rIns="87306" bIns="43653" anchor="b"/>
          <a:lstStyle/>
          <a:p>
            <a:pPr algn="r" defTabSz="871538">
              <a:lnSpc>
                <a:spcPct val="100000"/>
              </a:lnSpc>
              <a:spcBef>
                <a:spcPct val="0"/>
              </a:spcBef>
              <a:buFontTx/>
              <a:buNone/>
            </a:pPr>
            <a:fld id="{E21926D3-0E73-4DC1-83EF-B6CAAB8C80B5}" type="slidenum">
              <a:rPr lang="en-US" sz="1100"/>
              <a:pPr algn="r" defTabSz="871538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4</a:t>
            </a:fld>
            <a:endParaRPr lang="en-US" sz="11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Suppose that in </a:t>
            </a:r>
            <a:r>
              <a:rPr lang="en-US" i="1" smtClean="0"/>
              <a:t>Noerr</a:t>
            </a:r>
            <a:r>
              <a:rPr lang="en-US" smtClean="0"/>
              <a:t>, truckers and railroads had agreed to allocate markets rather than fight it out in the legislature; surely that would have been a violation</a:t>
            </a:r>
          </a:p>
          <a:p>
            <a:pPr marL="742950" lvl="1" indent="-285750"/>
            <a:r>
              <a:rPr lang="en-US" i="1" smtClean="0"/>
              <a:t>Cf. Superior Court Trial Lawyers Ass’n</a:t>
            </a:r>
            <a:endParaRPr lang="en-GB" i="1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1538"/>
            <a:fld id="{692A0497-3212-40D2-A81A-11A179FC942F}" type="slidenum">
              <a:rPr lang="en-US" smtClean="0"/>
              <a:pPr defTabSz="871538"/>
              <a:t>5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1538"/>
            <a:fld id="{7AB3955A-9F04-4732-B29E-4C7315DF4F14}" type="slidenum">
              <a:rPr lang="en-US" smtClean="0"/>
              <a:pPr defTabSz="871538"/>
              <a:t>6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analogous if we have a way of choosing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1538"/>
            <a:fld id="{F08C8C3E-A46E-4F4C-88E3-3F4175E69900}" type="slidenum">
              <a:rPr lang="en-US" smtClean="0"/>
              <a:pPr defTabSz="871538"/>
              <a:t>7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1538"/>
            <a:fld id="{AC78C5FE-F742-4252-A814-84F8CBABF030}" type="slidenum">
              <a:rPr lang="en-US" smtClean="0"/>
              <a:pPr defTabSz="871538"/>
              <a:t>8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1538"/>
            <a:fld id="{820C1055-BE45-4CDD-81F7-1CB6AE6AA274}" type="slidenum">
              <a:rPr lang="en-US" smtClean="0"/>
              <a:pPr defTabSz="871538"/>
              <a:t>9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patent pool different, at least if firms hesitant to compete because of patent risk: pool harms competition in patent market, but benefits product market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1FA9A-2EDE-42A8-B422-82BD9F34EF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F05D7-EAA2-449A-B685-6D72B0EFA7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4DC7E-0BA1-4CA9-9D6C-DCB71E2B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1108B-AD0A-4C8E-A49F-F1820AEB92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07AE2-EC66-4C55-981A-B097AE1492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CBC42-BC3E-4286-94EE-2C42D069CA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9625-8F3D-44E3-BC56-0E3C5211C3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50C88-3571-4199-98A8-17EBC8EB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CCC36-3238-4155-B230-104998A63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A63A5-B632-4320-AAD4-2E22F7D131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46F61-1BED-413A-A129-96BEE99613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fld id="{83035D40-340A-470A-8977-69A5B685A4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762000"/>
            <a:ext cx="8915400" cy="1241425"/>
          </a:xfrm>
        </p:spPr>
        <p:txBody>
          <a:bodyPr/>
          <a:lstStyle/>
          <a:p>
            <a:pPr eaLnBrk="1" hangingPunct="1"/>
            <a:r>
              <a:rPr lang="en-US" sz="3700" smtClean="0"/>
              <a:t>Patent Settlements, Risk, and Competition</a:t>
            </a:r>
            <a:endParaRPr lang="en-GB" sz="37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048000"/>
            <a:ext cx="7924800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smtClean="0"/>
              <a:t>Mark R. Patterson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/>
              <a:t>Fordham University School of Law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3400" y="5181600"/>
            <a:ext cx="7848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en-US" sz="1800"/>
              <a:t>Patent Settlements: The Issues Beyond the “Reverse Payment” Cases</a:t>
            </a:r>
          </a:p>
          <a:p>
            <a:pPr algn="ctr">
              <a:lnSpc>
                <a:spcPct val="100000"/>
              </a:lnSpc>
              <a:buFontTx/>
              <a:buNone/>
            </a:pPr>
            <a:r>
              <a:rPr lang="en-US" sz="1800"/>
              <a:t>59</a:t>
            </a:r>
            <a:r>
              <a:rPr lang="en-US" sz="1800" baseline="30000"/>
              <a:t> </a:t>
            </a:r>
            <a:r>
              <a:rPr lang="en-US" sz="1800"/>
              <a:t>th Annual Antitrust Spring Meeting</a:t>
            </a:r>
          </a:p>
          <a:p>
            <a:pPr algn="ctr">
              <a:lnSpc>
                <a:spcPct val="100000"/>
              </a:lnSpc>
              <a:buFontTx/>
              <a:buNone/>
            </a:pPr>
            <a:r>
              <a:rPr lang="en-GB" sz="1800"/>
              <a:t>March 30,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28600"/>
            <a:ext cx="8458200" cy="1173163"/>
          </a:xfrm>
        </p:spPr>
        <p:txBody>
          <a:bodyPr/>
          <a:lstStyle/>
          <a:p>
            <a:r>
              <a:rPr lang="en-US" smtClean="0"/>
              <a:t>Why Ever Allow Patent Settlements?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524000"/>
            <a:ext cx="87630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We don’t </a:t>
            </a:r>
            <a:r>
              <a:rPr lang="en-US" sz="2800" i="1" smtClean="0"/>
              <a:t>require</a:t>
            </a:r>
            <a:r>
              <a:rPr lang="en-US" sz="2800" smtClean="0"/>
              <a:t> firms to take on risk in new markets</a:t>
            </a:r>
          </a:p>
          <a:p>
            <a:pPr lvl="1">
              <a:lnSpc>
                <a:spcPct val="80000"/>
              </a:lnSpc>
            </a:pPr>
            <a:r>
              <a:rPr lang="en-US" sz="2800" smtClean="0"/>
              <a:t>So we shouldn’t require firm that has been infringing unknowingly to litigate infringement suit (</a:t>
            </a:r>
            <a:r>
              <a:rPr lang="en-US" sz="2800" i="1" smtClean="0"/>
              <a:t>i.e.</a:t>
            </a:r>
            <a:r>
              <a:rPr lang="en-US" sz="2800" smtClean="0"/>
              <a:t>, effectively enter another market)</a:t>
            </a:r>
          </a:p>
          <a:p>
            <a:pPr lvl="1">
              <a:lnSpc>
                <a:spcPct val="80000"/>
              </a:lnSpc>
            </a:pPr>
            <a:r>
              <a:rPr lang="en-US" sz="2800" smtClean="0"/>
              <a:t>Same for firms that haven’t entered market 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But firm alleged to have infringed with knowledge of patent has shown willingness to litigate</a:t>
            </a:r>
          </a:p>
          <a:p>
            <a:pPr lvl="1">
              <a:lnSpc>
                <a:spcPct val="80000"/>
              </a:lnSpc>
            </a:pPr>
            <a:r>
              <a:rPr lang="en-US" sz="2800" smtClean="0"/>
              <a:t>Unless new evidence, grant of injunction, etc. 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Tolerance for settlement should reflect not risk, but unanticipated risk</a:t>
            </a:r>
          </a:p>
          <a:p>
            <a:pPr lvl="1">
              <a:lnSpc>
                <a:spcPct val="80000"/>
              </a:lnSpc>
            </a:pPr>
            <a:r>
              <a:rPr lang="en-US" sz="2800" smtClean="0"/>
              <a:t>Does seeking patent show willingness to litigate?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mtClean="0"/>
              <a:t>Why Is Hatch-Waxman Different?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219200"/>
            <a:ext cx="8458200" cy="4572000"/>
          </a:xfrm>
        </p:spPr>
        <p:txBody>
          <a:bodyPr/>
          <a:lstStyle/>
          <a:p>
            <a:r>
              <a:rPr lang="en-US" sz="2800" smtClean="0"/>
              <a:t>As courts and commentators note, Hatch-Waxman changed the risk calculus for generics</a:t>
            </a:r>
          </a:p>
          <a:p>
            <a:r>
              <a:rPr lang="en-US" sz="2800" smtClean="0"/>
              <a:t>But this cannot have been a surprise to Congress</a:t>
            </a:r>
          </a:p>
          <a:p>
            <a:pPr lvl="1"/>
            <a:r>
              <a:rPr lang="en-US" sz="2800" smtClean="0"/>
              <a:t>There is no reason to think that any deviation from the “normal” allocation of risk/cost/reward is the correct one</a:t>
            </a:r>
          </a:p>
          <a:p>
            <a:r>
              <a:rPr lang="en-US" sz="2800" smtClean="0"/>
              <a:t>In Hatch-Waxman context, generic manufacturer elects to enter litigation “market” by filing Paragraph IV certification</a:t>
            </a:r>
          </a:p>
          <a:p>
            <a:pPr lvl="1"/>
            <a:r>
              <a:rPr lang="en-US" sz="2800" smtClean="0"/>
              <a:t>Similar to declaratory judgment action</a:t>
            </a:r>
          </a:p>
          <a:p>
            <a:r>
              <a:rPr lang="en-US" sz="2800" smtClean="0"/>
              <a:t>Was Congress anticipating litigation?</a:t>
            </a:r>
          </a:p>
          <a:p>
            <a:pPr lvl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n-GB" smtClean="0"/>
              <a:t>Two Main Points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29600" cy="4953000"/>
          </a:xfrm>
        </p:spPr>
        <p:txBody>
          <a:bodyPr/>
          <a:lstStyle/>
          <a:p>
            <a:r>
              <a:rPr lang="en-US" sz="2800" smtClean="0"/>
              <a:t>Patent settlements are different</a:t>
            </a:r>
          </a:p>
          <a:p>
            <a:pPr lvl="1"/>
            <a:r>
              <a:rPr lang="it-IT" sz="2800" smtClean="0"/>
              <a:t>Different from patent litigation, because private agreement</a:t>
            </a:r>
          </a:p>
          <a:p>
            <a:pPr lvl="1"/>
            <a:r>
              <a:rPr lang="it-IT" sz="2800" smtClean="0"/>
              <a:t>Different from many other settlements (</a:t>
            </a:r>
            <a:r>
              <a:rPr lang="it-IT" sz="2800" i="1" smtClean="0"/>
              <a:t>e.g.</a:t>
            </a:r>
            <a:r>
              <a:rPr lang="it-IT" sz="2800" smtClean="0"/>
              <a:t>, contract), because public implications</a:t>
            </a:r>
            <a:endParaRPr lang="en-US" sz="2800" smtClean="0"/>
          </a:p>
          <a:p>
            <a:r>
              <a:rPr lang="en-US" sz="2800" smtClean="0"/>
              <a:t>Risk of litigation is not always bad, if bad means anticompetitive</a:t>
            </a:r>
          </a:p>
          <a:p>
            <a:pPr lvl="1"/>
            <a:r>
              <a:rPr lang="en-US" sz="2800" smtClean="0"/>
              <a:t>Competition inherently involves risk</a:t>
            </a:r>
          </a:p>
          <a:p>
            <a:pPr lvl="1"/>
            <a:r>
              <a:rPr lang="en-US" sz="2800" smtClean="0"/>
              <a:t>Whether risk is bad (inefficient?) depends on what parties do in response to risk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n-GB" smtClean="0"/>
              <a:t>Patent Litigation Is Competition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8229600" cy="4953000"/>
          </a:xfrm>
        </p:spPr>
        <p:txBody>
          <a:bodyPr/>
          <a:lstStyle/>
          <a:p>
            <a:r>
              <a:rPr lang="en-US" smtClean="0"/>
              <a:t>Guidelines and courts treat patent protection as a question to be resolved before the nature of underlying product competition is determined</a:t>
            </a:r>
          </a:p>
          <a:p>
            <a:r>
              <a:rPr lang="en-US" smtClean="0"/>
              <a:t>An alternative view: patent litigation is another form of competition</a:t>
            </a:r>
          </a:p>
          <a:p>
            <a:pPr lvl="1"/>
            <a:r>
              <a:rPr lang="en-US" smtClean="0"/>
              <a:t>Patent protection is the right to sue others for infringement</a:t>
            </a:r>
          </a:p>
          <a:p>
            <a:pPr lvl="2"/>
            <a:r>
              <a:rPr lang="en-US" smtClean="0"/>
              <a:t>Patent protection </a:t>
            </a:r>
            <a:r>
              <a:rPr lang="en-US" i="1" smtClean="0"/>
              <a:t>is </a:t>
            </a:r>
            <a:r>
              <a:rPr lang="en-US" smtClean="0"/>
              <a:t>patent litigation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n-GB" sz="3600" smtClean="0"/>
              <a:t>Settlement is the Elimination of Competition in Patent Litigation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8229600" cy="4953000"/>
          </a:xfrm>
        </p:spPr>
        <p:txBody>
          <a:bodyPr/>
          <a:lstStyle/>
          <a:p>
            <a:r>
              <a:rPr lang="en-US" smtClean="0"/>
              <a:t>If we treat patent litigation as a competitive process, settlement is an elimination of competition (</a:t>
            </a:r>
            <a:r>
              <a:rPr lang="en-US" i="1" smtClean="0"/>
              <a:t>U.S. v. Singer Mfg. Co.)</a:t>
            </a:r>
            <a:endParaRPr lang="en-US" smtClean="0"/>
          </a:p>
          <a:p>
            <a:pPr lvl="1"/>
            <a:r>
              <a:rPr lang="en-US" smtClean="0"/>
              <a:t>Even if litigation is protected by </a:t>
            </a:r>
            <a:r>
              <a:rPr lang="en-US" i="1" smtClean="0"/>
              <a:t>Noerr-Pennington</a:t>
            </a:r>
            <a:r>
              <a:rPr lang="en-US" smtClean="0"/>
              <a:t> doctrine, settlement is not</a:t>
            </a:r>
          </a:p>
          <a:p>
            <a:pPr lvl="2"/>
            <a:r>
              <a:rPr lang="en-US" smtClean="0"/>
              <a:t>Private agreement, not government act</a:t>
            </a:r>
          </a:p>
          <a:p>
            <a:pPr lvl="2"/>
            <a:r>
              <a:rPr lang="en-US" smtClean="0"/>
              <a:t>Question is not whether litigation is sham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/>
          <a:lstStyle/>
          <a:p>
            <a:r>
              <a:rPr lang="en-US" smtClean="0"/>
              <a:t>When Do Patent Settlements Produce Procompetitive Effects?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382000" cy="4572000"/>
          </a:xfrm>
        </p:spPr>
        <p:txBody>
          <a:bodyPr/>
          <a:lstStyle/>
          <a:p>
            <a:r>
              <a:rPr lang="en-US" smtClean="0"/>
              <a:t>If patent settlements eliminate competition, when is that loss balanced by a gain?</a:t>
            </a:r>
          </a:p>
          <a:p>
            <a:pPr lvl="1"/>
            <a:r>
              <a:rPr lang="en-US" smtClean="0"/>
              <a:t>Generally, those who advocate little scrutiny of settlements point to the elimination of risk as a gain</a:t>
            </a:r>
          </a:p>
          <a:p>
            <a:pPr lvl="1"/>
            <a:r>
              <a:rPr lang="en-US" smtClean="0"/>
              <a:t>But risk is always present with competition, and need not be anticompetitive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/>
          <a:lstStyle/>
          <a:p>
            <a:pPr eaLnBrk="1" hangingPunct="1"/>
            <a:r>
              <a:rPr lang="en-GB" smtClean="0"/>
              <a:t>Allocation of Risk and Competition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n-US" smtClean="0"/>
              <a:t>Assume two competitors in a (non-IP) market where only one will prevail, and we know, or think we know, which it will be</a:t>
            </a:r>
          </a:p>
          <a:p>
            <a:pPr lvl="1"/>
            <a:r>
              <a:rPr lang="en-US" smtClean="0"/>
              <a:t>Analogous to patent context</a:t>
            </a:r>
          </a:p>
          <a:p>
            <a:r>
              <a:rPr lang="en-US" smtClean="0"/>
              <a:t>An allocation of the market would allocate the risk of success</a:t>
            </a:r>
          </a:p>
          <a:p>
            <a:r>
              <a:rPr lang="en-US" smtClean="0"/>
              <a:t>But an allocation of the market would also (presumably) be </a:t>
            </a:r>
            <a:r>
              <a:rPr lang="en-US" i="1" smtClean="0"/>
              <a:t>per se</a:t>
            </a:r>
            <a:r>
              <a:rPr lang="en-US" smtClean="0"/>
              <a:t> illegal</a:t>
            </a:r>
          </a:p>
          <a:p>
            <a:pPr lvl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/>
          <a:lstStyle/>
          <a:p>
            <a:r>
              <a:rPr lang="en-US" smtClean="0"/>
              <a:t>Only Some Risk Creates Inefficiencies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820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In previous network/scale economy example, firms (presumably) respond to the risk by seeking to better serve consumers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In contrast, in exclusive-dealing agreements, courts often say reduction of risk is efficient</a:t>
            </a:r>
          </a:p>
          <a:p>
            <a:pPr lvl="1">
              <a:lnSpc>
                <a:spcPct val="90000"/>
              </a:lnSpc>
            </a:pPr>
            <a:r>
              <a:rPr lang="en-US" sz="2800" smtClean="0"/>
              <a:t>But dealing with risk in that context involves precautions (hedging, contractual protections) that do not benefit consumers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One way to consider competitive effect of risk: How do firms respond to the risk?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r>
              <a:rPr lang="en-US" smtClean="0"/>
              <a:t>Are Costs of Addressing Risk in Infringement Context Inefficient?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4572000"/>
          </a:xfrm>
        </p:spPr>
        <p:txBody>
          <a:bodyPr/>
          <a:lstStyle/>
          <a:p>
            <a:r>
              <a:rPr lang="en-US" sz="2800" smtClean="0"/>
              <a:t>Patentee’s responses to patent litigation risk:</a:t>
            </a:r>
          </a:p>
          <a:p>
            <a:pPr lvl="1"/>
            <a:r>
              <a:rPr lang="en-US" sz="2800" smtClean="0"/>
              <a:t>Using first-mover advantage and effort to establish brand loyalty: procompetitive</a:t>
            </a:r>
          </a:p>
          <a:p>
            <a:pPr lvl="1"/>
            <a:r>
              <a:rPr lang="en-US" sz="2800" smtClean="0"/>
              <a:t>Bringing infringement suit: litigation costs may be inefficient, but are part of patent law, and attorney’s fees can be recovered</a:t>
            </a:r>
          </a:p>
          <a:p>
            <a:pPr lvl="2"/>
            <a:r>
              <a:rPr lang="en-US" sz="2800" smtClean="0"/>
              <a:t>If concern is expenditure to prevent incorrect jury verdict, we don’t generally allow private parties to preempt even incorrect decisions</a:t>
            </a:r>
          </a:p>
          <a:p>
            <a:pPr lvl="3"/>
            <a:r>
              <a:rPr lang="en-US" sz="2800" i="1" smtClean="0"/>
              <a:t>Cf. Professional Engineers</a:t>
            </a:r>
            <a:r>
              <a:rPr lang="en-US" sz="2800" smtClean="0"/>
              <a:t>, </a:t>
            </a:r>
            <a:r>
              <a:rPr lang="en-US" sz="2800" i="1" smtClean="0"/>
              <a:t>IFD</a:t>
            </a:r>
            <a:endParaRPr lang="en-GB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r>
              <a:rPr lang="en-US" smtClean="0"/>
              <a:t>Are Costs of Addressing Risk in Infringement Context Inefficient?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458200" cy="4572000"/>
          </a:xfrm>
        </p:spPr>
        <p:txBody>
          <a:bodyPr/>
          <a:lstStyle/>
          <a:p>
            <a:r>
              <a:rPr lang="en-US" sz="2800" smtClean="0"/>
              <a:t>Alleged infringer’s response to patent litigation risk:</a:t>
            </a:r>
          </a:p>
          <a:p>
            <a:pPr lvl="1"/>
            <a:r>
              <a:rPr lang="en-US" sz="2800" smtClean="0"/>
              <a:t>Seeking invalidation of patent, which is procompetitive, or at least encouraged by Supreme Court</a:t>
            </a:r>
          </a:p>
          <a:p>
            <a:pPr lvl="2"/>
            <a:r>
              <a:rPr lang="en-US" sz="2800" smtClean="0"/>
              <a:t>If concern is rent-seeking, possibility of settlement seems likely to encourage rather than discourage</a:t>
            </a:r>
            <a:endParaRPr lang="en-GB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336699"/>
      </a:dk1>
      <a:lt1>
        <a:srgbClr val="FFFFFF"/>
      </a:lt1>
      <a:dk2>
        <a:srgbClr val="000000"/>
      </a:dk2>
      <a:lt2>
        <a:srgbClr val="E8EB5F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336699"/>
        </a:dk1>
        <a:lt1>
          <a:srgbClr val="FFFFFF"/>
        </a:lt1>
        <a:dk2>
          <a:srgbClr val="000000"/>
        </a:dk2>
        <a:lt2>
          <a:srgbClr val="DEE16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336699"/>
        </a:dk1>
        <a:lt1>
          <a:srgbClr val="FFFFFF"/>
        </a:lt1>
        <a:dk2>
          <a:srgbClr val="000000"/>
        </a:dk2>
        <a:lt2>
          <a:srgbClr val="E8EB5F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00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24292</TotalTime>
  <Words>829</Words>
  <Application>Microsoft Office PowerPoint</Application>
  <PresentationFormat>On-screen Show (4:3)</PresentationFormat>
  <Paragraphs>83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Patent Settlements, Risk, and Competition</vt:lpstr>
      <vt:lpstr>Two Main Points</vt:lpstr>
      <vt:lpstr>Patent Litigation Is Competition</vt:lpstr>
      <vt:lpstr>Settlement is the Elimination of Competition in Patent Litigation</vt:lpstr>
      <vt:lpstr>When Do Patent Settlements Produce Procompetitive Effects?</vt:lpstr>
      <vt:lpstr>Allocation of Risk and Competition</vt:lpstr>
      <vt:lpstr>Only Some Risk Creates Inefficiencies</vt:lpstr>
      <vt:lpstr>Are Costs of Addressing Risk in Infringement Context Inefficient?</vt:lpstr>
      <vt:lpstr>Are Costs of Addressing Risk in Infringement Context Inefficient?</vt:lpstr>
      <vt:lpstr>Why Ever Allow Patent Settlements?</vt:lpstr>
      <vt:lpstr>Why Is Hatch-Waxman Different?</vt:lpstr>
    </vt:vector>
  </TitlesOfParts>
  <Company>Fordham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mpatterson</dc:creator>
  <cp:lastModifiedBy>Policymanager</cp:lastModifiedBy>
  <cp:revision>874</cp:revision>
  <dcterms:created xsi:type="dcterms:W3CDTF">2005-03-29T14:17:07Z</dcterms:created>
  <dcterms:modified xsi:type="dcterms:W3CDTF">2012-11-12T19:01:03Z</dcterms:modified>
</cp:coreProperties>
</file>